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476" r:id="rId2"/>
    <p:sldId id="538" r:id="rId3"/>
    <p:sldId id="539" r:id="rId4"/>
    <p:sldId id="585" r:id="rId5"/>
    <p:sldId id="588" r:id="rId6"/>
    <p:sldId id="586" r:id="rId7"/>
    <p:sldId id="567" r:id="rId8"/>
    <p:sldId id="587" r:id="rId9"/>
    <p:sldId id="557" r:id="rId10"/>
    <p:sldId id="569" r:id="rId11"/>
    <p:sldId id="558" r:id="rId12"/>
    <p:sldId id="561" r:id="rId13"/>
    <p:sldId id="571" r:id="rId14"/>
    <p:sldId id="562" r:id="rId15"/>
    <p:sldId id="565" r:id="rId16"/>
    <p:sldId id="572" r:id="rId17"/>
    <p:sldId id="573" r:id="rId18"/>
    <p:sldId id="577" r:id="rId19"/>
    <p:sldId id="574" r:id="rId20"/>
    <p:sldId id="579" r:id="rId21"/>
    <p:sldId id="578" r:id="rId22"/>
    <p:sldId id="581" r:id="rId23"/>
    <p:sldId id="582" r:id="rId24"/>
    <p:sldId id="584" r:id="rId25"/>
    <p:sldId id="556" r:id="rId26"/>
  </p:sldIdLst>
  <p:sldSz cx="12192000" cy="6858000"/>
  <p:notesSz cx="6797675" cy="9926638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  <p:embeddedFont>
      <p:font typeface="UWA" pitchFamily="2" charset="0"/>
      <p:regular r:id="rId37"/>
      <p: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a Zhang" initials="TZ" lastIdx="1" clrIdx="0">
    <p:extLst>
      <p:ext uri="{19B8F6BF-5375-455C-9EA6-DF929625EA0E}">
        <p15:presenceInfo xmlns:p15="http://schemas.microsoft.com/office/powerpoint/2012/main" userId="S-1-5-21-905479342-1514983418-1536837410-478440" providerId="AD"/>
      </p:ext>
    </p:extLst>
  </p:cmAuthor>
  <p:cmAuthor id="2" name="Madeline Hermawan" initials="MH" lastIdx="11" clrIdx="1">
    <p:extLst>
      <p:ext uri="{19B8F6BF-5375-455C-9EA6-DF929625EA0E}">
        <p15:presenceInfo xmlns:p15="http://schemas.microsoft.com/office/powerpoint/2012/main" userId="S-1-5-21-905479342-1514983418-1536837410-2670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48B"/>
    <a:srgbClr val="DEB008"/>
    <a:srgbClr val="F5F8FC"/>
    <a:srgbClr val="279CA7"/>
    <a:srgbClr val="66CCFF"/>
    <a:srgbClr val="FEDAE4"/>
    <a:srgbClr val="FBDDF5"/>
    <a:srgbClr val="DAE3F3"/>
    <a:srgbClr val="FFF2CC"/>
    <a:srgbClr val="E9D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8" autoAdjust="0"/>
    <p:restoredTop sz="85013" autoAdjust="0"/>
  </p:normalViewPr>
  <p:slideViewPr>
    <p:cSldViewPr snapToGrid="0" snapToObjects="1">
      <p:cViewPr>
        <p:scale>
          <a:sx n="106" d="100"/>
          <a:sy n="106" d="100"/>
        </p:scale>
        <p:origin x="440" y="3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F520A-15F4-49BA-B266-22341B9561AA}" type="datetimeFigureOut">
              <a:rPr lang="en-AU" smtClean="0"/>
              <a:t>6/5/2024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51BEB-1A63-4482-8D2A-308AA05970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29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F9E97-DAD5-498B-93B2-D07C67D85B2A}" type="datetimeFigureOut">
              <a:rPr lang="en-AU" smtClean="0"/>
              <a:t>6/5/2024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BC180-1B81-48B0-861F-9110B37CB6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8404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CBC180-1B81-48B0-861F-9110B37CB6CC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900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C180-1B81-48B0-861F-9110B37CB6CC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9709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C180-1B81-48B0-861F-9110B37CB6CC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7652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C180-1B81-48B0-861F-9110B37CB6CC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351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seconds to introduce the team. Jun had a vision to revolutionize the data market during a trip to Bali.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C180-1B81-48B0-861F-9110B37CB6C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419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 executive summary or overview of the project and project goals: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Explain how the project relates to the industry you selected.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C180-1B81-48B0-861F-9110B37CB6C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642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Common module was created to centralise repetitive tasks.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Explain each module??? (time??)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AU" b="0" i="0" u="none" strike="noStrike" dirty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AU" b="0" i="0" u="none" strike="noStrike" dirty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 overview of the data collection, </a:t>
            </a:r>
            <a:r>
              <a:rPr lang="en-AU" b="0" i="0" u="none" strike="noStrike" dirty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cleanup</a:t>
            </a:r>
            <a:r>
              <a:rPr lang="en-AU" b="0" i="0" u="none" strike="noStrike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, and exploration processes: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Describe the source of your data and why you chose it for your project.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Describe the collection, exploration, and </a:t>
            </a:r>
            <a:r>
              <a:rPr lang="en-AU" b="0" i="0" u="none" strike="noStrike" dirty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cleanup</a:t>
            </a:r>
            <a:r>
              <a:rPr lang="en-AU" b="0" i="0" u="none" strike="noStrike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C180-1B81-48B0-861F-9110B37CB6C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5131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Pearson </a:t>
            </a:r>
            <a:r>
              <a:rPr lang="en-AU" b="0" i="0" u="none" strike="noStrike" dirty="0" err="1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Corro</a:t>
            </a:r>
            <a:endParaRPr lang="en-AU" b="0" i="0" u="none" strike="noStrike" dirty="0">
              <a:solidFill>
                <a:srgbClr val="2B2B2B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C180-1B81-48B0-861F-9110B37CB6C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31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C180-1B81-48B0-861F-9110B37CB6CC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595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C180-1B81-48B0-861F-9110B37CB6CC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25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C180-1B81-48B0-861F-9110B37CB6C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756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C180-1B81-48B0-861F-9110B37CB6C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71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4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4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35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9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5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0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3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8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5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5AF58-32B8-8142-93E7-0E62CC52B389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58018-3942-6B4F-BA18-946A12801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2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commons.wikimedia.org/wiki/File:500-million-dollar-series-1934-federal-reserve-system-federal-reserve-certificate-for-bond-numbers.jpg" TargetMode="Externa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asnthanhan.blogspot.com/2017/09/which-are-worlds-fastest-growing.html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dollarsandsense.sg/what-is-consumer-price-index-and-how-does-it-affects-us/" TargetMode="External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4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iamond 35" descr="Stock market trading screen">
            <a:extLst>
              <a:ext uri="{FF2B5EF4-FFF2-40B4-BE49-F238E27FC236}">
                <a16:creationId xmlns:a16="http://schemas.microsoft.com/office/drawing/2014/main" id="{32EA0B2A-5A3A-204C-9F6B-9EE8613C60BF}"/>
              </a:ext>
            </a:extLst>
          </p:cNvPr>
          <p:cNvSpPr/>
          <p:nvPr/>
        </p:nvSpPr>
        <p:spPr>
          <a:xfrm flipH="1">
            <a:off x="8497514" y="-2217609"/>
            <a:ext cx="4855422" cy="4855422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Diamond 15" descr="B sign-on figures">
            <a:extLst>
              <a:ext uri="{FF2B5EF4-FFF2-40B4-BE49-F238E27FC236}">
                <a16:creationId xmlns:a16="http://schemas.microsoft.com/office/drawing/2014/main" id="{D5AEFDBE-21FC-0A4B-BDAA-F8B85009C983}"/>
              </a:ext>
            </a:extLst>
          </p:cNvPr>
          <p:cNvSpPr/>
          <p:nvPr/>
        </p:nvSpPr>
        <p:spPr>
          <a:xfrm flipH="1">
            <a:off x="8481199" y="1427856"/>
            <a:ext cx="2437809" cy="2437809"/>
          </a:xfrm>
          <a:prstGeom prst="diamond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Diamond 24" descr="Close-up of a pen writing on a chart">
            <a:extLst>
              <a:ext uri="{FF2B5EF4-FFF2-40B4-BE49-F238E27FC236}">
                <a16:creationId xmlns:a16="http://schemas.microsoft.com/office/drawing/2014/main" id="{F0AFD89C-7757-E14D-B3BA-F5A3CA3A4726}"/>
              </a:ext>
            </a:extLst>
          </p:cNvPr>
          <p:cNvSpPr/>
          <p:nvPr/>
        </p:nvSpPr>
        <p:spPr>
          <a:xfrm flipH="1">
            <a:off x="7254135" y="196226"/>
            <a:ext cx="2437809" cy="2437809"/>
          </a:xfrm>
          <a:prstGeom prst="diamond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Diamond 28" descr="Person pointing at the stock market graph with virtual screen">
            <a:extLst>
              <a:ext uri="{FF2B5EF4-FFF2-40B4-BE49-F238E27FC236}">
                <a16:creationId xmlns:a16="http://schemas.microsoft.com/office/drawing/2014/main" id="{ED30D99C-7C14-D840-A5AD-4C9B3D488138}"/>
              </a:ext>
            </a:extLst>
          </p:cNvPr>
          <p:cNvSpPr/>
          <p:nvPr/>
        </p:nvSpPr>
        <p:spPr>
          <a:xfrm flipH="1">
            <a:off x="7262294" y="2642980"/>
            <a:ext cx="2437809" cy="2437809"/>
          </a:xfrm>
          <a:prstGeom prst="diamond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Diamond 29" descr="Colourful charts and graphs">
            <a:extLst>
              <a:ext uri="{FF2B5EF4-FFF2-40B4-BE49-F238E27FC236}">
                <a16:creationId xmlns:a16="http://schemas.microsoft.com/office/drawing/2014/main" id="{385B9AE7-8C20-2F4C-A154-FB51AD4C8B26}"/>
              </a:ext>
            </a:extLst>
          </p:cNvPr>
          <p:cNvSpPr/>
          <p:nvPr/>
        </p:nvSpPr>
        <p:spPr>
          <a:xfrm flipH="1">
            <a:off x="8497515" y="3878390"/>
            <a:ext cx="2437809" cy="2437809"/>
          </a:xfrm>
          <a:prstGeom prst="diamond">
            <a:avLst/>
          </a:prstGeom>
          <a:blipFill>
            <a:blip r:embed="rId7"/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6737CC4-E4BC-8145-B7EE-28A5C16D0B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81" y="638448"/>
            <a:ext cx="2547019" cy="835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F3E217-7990-F047-A88F-84EB98949681}"/>
              </a:ext>
            </a:extLst>
          </p:cNvPr>
          <p:cNvSpPr/>
          <p:nvPr/>
        </p:nvSpPr>
        <p:spPr>
          <a:xfrm>
            <a:off x="0" y="0"/>
            <a:ext cx="12186642" cy="6858000"/>
          </a:xfrm>
          <a:prstGeom prst="rect">
            <a:avLst/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D8F64-CD74-CE44-9838-CA28AE96ACE9}"/>
              </a:ext>
            </a:extLst>
          </p:cNvPr>
          <p:cNvSpPr txBox="1"/>
          <p:nvPr/>
        </p:nvSpPr>
        <p:spPr>
          <a:xfrm>
            <a:off x="830642" y="2874376"/>
            <a:ext cx="63355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400" dirty="0">
                <a:solidFill>
                  <a:prstClr val="white"/>
                </a:solidFill>
                <a:latin typeface="UWA" pitchFamily="2" charset="0"/>
              </a:rPr>
              <a:t>Data Analytics</a:t>
            </a:r>
            <a:br>
              <a:rPr lang="en-US" sz="4400" dirty="0">
                <a:solidFill>
                  <a:prstClr val="white"/>
                </a:solidFill>
                <a:latin typeface="UWA" pitchFamily="2" charset="0"/>
              </a:rPr>
            </a:br>
            <a:r>
              <a:rPr lang="en-US" sz="4400" dirty="0">
                <a:solidFill>
                  <a:prstClr val="white"/>
                </a:solidFill>
                <a:latin typeface="UWA" pitchFamily="2" charset="0"/>
              </a:rPr>
              <a:t>Bootcamp Group 1</a:t>
            </a:r>
          </a:p>
          <a:p>
            <a:pPr algn="ctr">
              <a:defRPr/>
            </a:pPr>
            <a:endParaRPr lang="en-US" sz="2800" dirty="0">
              <a:solidFill>
                <a:prstClr val="white"/>
              </a:solidFill>
              <a:latin typeface="UWA" pitchFamily="2" charset="0"/>
            </a:endParaRPr>
          </a:p>
          <a:p>
            <a:pPr algn="ctr">
              <a:defRPr/>
            </a:pPr>
            <a:r>
              <a:rPr lang="en-US" sz="2800" dirty="0">
                <a:solidFill>
                  <a:prstClr val="white"/>
                </a:solidFill>
                <a:latin typeface="UWA" pitchFamily="2" charset="0"/>
              </a:rPr>
              <a:t>Project 1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62BDAD43-BE79-DA22-81F6-F39F760EAF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7898" y="516048"/>
            <a:ext cx="206307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11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69324"/>
            <a:ext cx="1753044" cy="5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2"/>
          <p:cNvSpPr/>
          <p:nvPr/>
        </p:nvSpPr>
        <p:spPr>
          <a:xfrm>
            <a:off x="624997" y="2452132"/>
            <a:ext cx="5911269" cy="57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US" sz="3300" dirty="0"/>
              <a:t>Stock Profits vs Unemployment</a:t>
            </a:r>
          </a:p>
        </p:txBody>
      </p:sp>
      <p:pic>
        <p:nvPicPr>
          <p:cNvPr id="8" name="Picture 7" descr="Person sitting on a ledge"/>
          <p:cNvPicPr>
            <a:picLocks noChangeAspect="1"/>
          </p:cNvPicPr>
          <p:nvPr/>
        </p:nvPicPr>
        <p:blipFill>
          <a:blip r:embed="rId4"/>
          <a:srcRect l="18324" r="18324"/>
          <a:stretch/>
        </p:blipFill>
        <p:spPr>
          <a:xfrm>
            <a:off x="6536267" y="-13692"/>
            <a:ext cx="6536524" cy="6885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267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392BE69-EA8E-3711-A541-8E3145250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681" y="5607324"/>
            <a:ext cx="171923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3019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10E9F75-C306-B01E-55FE-BC9E28C7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73025" y="18951"/>
            <a:ext cx="4622974" cy="3477281"/>
          </a:xfrm>
        </p:spPr>
      </p:pic>
      <p:pic>
        <p:nvPicPr>
          <p:cNvPr id="10" name="UWA-Acronym-Hor-CMYK-Rev.png">
            <a:extLst>
              <a:ext uri="{FF2B5EF4-FFF2-40B4-BE49-F238E27FC236}">
                <a16:creationId xmlns:a16="http://schemas.microsoft.com/office/drawing/2014/main" id="{707916FF-991F-0894-42FC-7E2E44135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56682"/>
            <a:ext cx="1753044" cy="57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B7A2D0F-33A7-9196-F57A-68860DDD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956C8DF8-AABA-5301-44E4-6AC41E162F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18950"/>
            <a:ext cx="4622975" cy="3477282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E8C6EDB-7C5D-1590-804E-8109E552C0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74770" y="3477281"/>
            <a:ext cx="4477328" cy="3367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E098D-7BC4-6BA4-9536-EAF2B764C321}"/>
              </a:ext>
            </a:extLst>
          </p:cNvPr>
          <p:cNvSpPr txBox="1"/>
          <p:nvPr/>
        </p:nvSpPr>
        <p:spPr>
          <a:xfrm>
            <a:off x="5720460" y="3806793"/>
            <a:ext cx="6099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800" dirty="0">
                <a:sym typeface="Source Sans Pro"/>
              </a:rPr>
              <a:t>The monthly stock profit does not appear to show any correlation with the unemployment rate. </a:t>
            </a:r>
          </a:p>
        </p:txBody>
      </p:sp>
    </p:spTree>
    <p:extLst>
      <p:ext uri="{BB962C8B-B14F-4D97-AF65-F5344CB8AC3E}">
        <p14:creationId xmlns:p14="http://schemas.microsoft.com/office/powerpoint/2010/main" val="364790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10E9F75-C306-B01E-55FE-BC9E28C7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96000" y="179029"/>
            <a:ext cx="7200000" cy="5415653"/>
          </a:xfrm>
        </p:spPr>
      </p:pic>
      <p:pic>
        <p:nvPicPr>
          <p:cNvPr id="10" name="UWA-Acronym-Hor-CMYK-Rev.png">
            <a:extLst>
              <a:ext uri="{FF2B5EF4-FFF2-40B4-BE49-F238E27FC236}">
                <a16:creationId xmlns:a16="http://schemas.microsoft.com/office/drawing/2014/main" id="{707916FF-991F-0894-42FC-7E2E44135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56682"/>
            <a:ext cx="1753044" cy="57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B7A2D0F-33A7-9196-F57A-68860DDD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3454FB-8890-D5FF-FD2D-A49BD95C51A3}"/>
              </a:ext>
            </a:extLst>
          </p:cNvPr>
          <p:cNvSpPr txBox="1"/>
          <p:nvPr/>
        </p:nvSpPr>
        <p:spPr>
          <a:xfrm>
            <a:off x="3206416" y="5686351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ym typeface="Source Sans Pro"/>
              </a:rPr>
              <a:t>The stock closing price and unemployment rate is showing an opposite trend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5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69324"/>
            <a:ext cx="1753044" cy="5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2"/>
          <p:cNvSpPr/>
          <p:nvPr/>
        </p:nvSpPr>
        <p:spPr>
          <a:xfrm>
            <a:off x="624997" y="2452132"/>
            <a:ext cx="5911269" cy="57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US" sz="3300" dirty="0"/>
              <a:t>Stock Profits vs Interest Rate</a:t>
            </a:r>
          </a:p>
        </p:txBody>
      </p:sp>
      <p:pic>
        <p:nvPicPr>
          <p:cNvPr id="8" name="Picture 7" descr="Graph on document with pen"/>
          <p:cNvPicPr>
            <a:picLocks noChangeAspect="1"/>
          </p:cNvPicPr>
          <p:nvPr/>
        </p:nvPicPr>
        <p:blipFill>
          <a:blip r:embed="rId4"/>
          <a:srcRect l="18386" r="18386"/>
          <a:stretch/>
        </p:blipFill>
        <p:spPr>
          <a:xfrm>
            <a:off x="6536267" y="-13692"/>
            <a:ext cx="6536524" cy="6885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267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392BE69-EA8E-3711-A541-8E3145250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681" y="5607324"/>
            <a:ext cx="171923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3704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10E9F75-C306-B01E-55FE-BC9E28C7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37215" y="-1"/>
            <a:ext cx="4558785" cy="3429000"/>
          </a:xfrm>
        </p:spPr>
      </p:pic>
      <p:pic>
        <p:nvPicPr>
          <p:cNvPr id="10" name="UWA-Acronym-Hor-CMYK-Rev.png">
            <a:extLst>
              <a:ext uri="{FF2B5EF4-FFF2-40B4-BE49-F238E27FC236}">
                <a16:creationId xmlns:a16="http://schemas.microsoft.com/office/drawing/2014/main" id="{707916FF-991F-0894-42FC-7E2E44135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56682"/>
            <a:ext cx="1753044" cy="57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B7A2D0F-33A7-9196-F57A-68860DDD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3A2DDEA-75C3-6F85-207D-03BE1E8202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92285" y="3428999"/>
            <a:ext cx="4558786" cy="342900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ED07EF8-3D1B-D5B5-21E0-A251CB7365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0" y="0"/>
            <a:ext cx="4558786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4E39D-54A5-53BA-0D4E-9B4A5FCD59BC}"/>
              </a:ext>
            </a:extLst>
          </p:cNvPr>
          <p:cNvSpPr txBox="1"/>
          <p:nvPr/>
        </p:nvSpPr>
        <p:spPr>
          <a:xfrm>
            <a:off x="5793059" y="3642875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800" dirty="0">
                <a:sym typeface="Source Sans Pro"/>
              </a:rPr>
              <a:t>Stock price in 2-years US Treasury Bond Rate is showing similar trend over time. However, there are no correlation between the stock price and the 10-year Treasury Bond Rate.</a:t>
            </a:r>
          </a:p>
        </p:txBody>
      </p:sp>
    </p:spTree>
    <p:extLst>
      <p:ext uri="{BB962C8B-B14F-4D97-AF65-F5344CB8AC3E}">
        <p14:creationId xmlns:p14="http://schemas.microsoft.com/office/powerpoint/2010/main" val="4152968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10E9F75-C306-B01E-55FE-BC9E28C7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96000" y="721174"/>
            <a:ext cx="7200000" cy="5415653"/>
          </a:xfrm>
        </p:spPr>
      </p:pic>
      <p:pic>
        <p:nvPicPr>
          <p:cNvPr id="10" name="UWA-Acronym-Hor-CMYK-Rev.png">
            <a:extLst>
              <a:ext uri="{FF2B5EF4-FFF2-40B4-BE49-F238E27FC236}">
                <a16:creationId xmlns:a16="http://schemas.microsoft.com/office/drawing/2014/main" id="{707916FF-991F-0894-42FC-7E2E44135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56682"/>
            <a:ext cx="1753044" cy="57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B7A2D0F-33A7-9196-F57A-68860DDD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82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69324"/>
            <a:ext cx="1753044" cy="5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2"/>
          <p:cNvSpPr/>
          <p:nvPr/>
        </p:nvSpPr>
        <p:spPr>
          <a:xfrm>
            <a:off x="624997" y="2452132"/>
            <a:ext cx="5911269" cy="57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US" sz="3300" dirty="0"/>
              <a:t>Stock Profits vs US Bond Rate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0267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9" name="Picture 8" descr="A close-up of a federal reserve certificate&#10;&#10;Description automatically generated">
            <a:extLst>
              <a:ext uri="{FF2B5EF4-FFF2-40B4-BE49-F238E27FC236}">
                <a16:creationId xmlns:a16="http://schemas.microsoft.com/office/drawing/2014/main" id="{BF5ABF36-F2F8-7917-3BB5-8DCC031F1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05364" y="996923"/>
            <a:ext cx="3600000" cy="4070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6B78189C-27F7-A253-D342-ABCD6D8CE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1456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10E9F75-C306-B01E-55FE-BC9E28C7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03" t="7103" r="5078" b="4948"/>
          <a:stretch/>
        </p:blipFill>
        <p:spPr>
          <a:xfrm>
            <a:off x="419288" y="0"/>
            <a:ext cx="11353425" cy="5786766"/>
          </a:xfrm>
        </p:spPr>
      </p:pic>
      <p:pic>
        <p:nvPicPr>
          <p:cNvPr id="2" name="UWA-Acronym-Hor-CMYK-Rev.png">
            <a:extLst>
              <a:ext uri="{FF2B5EF4-FFF2-40B4-BE49-F238E27FC236}">
                <a16:creationId xmlns:a16="http://schemas.microsoft.com/office/drawing/2014/main" id="{F059A8DE-3478-088D-C3A0-127B603CD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56682"/>
            <a:ext cx="1753044" cy="57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A491E0C-D73F-8739-1F73-064996CAD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A3FFDE-C349-1E4B-D020-29A0A4C95197}"/>
              </a:ext>
            </a:extLst>
          </p:cNvPr>
          <p:cNvSpPr txBox="1"/>
          <p:nvPr/>
        </p:nvSpPr>
        <p:spPr>
          <a:xfrm>
            <a:off x="3063048" y="5817558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ym typeface="Source Sans Pro"/>
              </a:rPr>
              <a:t>Stock price in 2-years US Treasury Bond Rate is showing similar trend over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6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116C02D-834F-4FE2-1BBC-A2AB49AAD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40" t="7182" r="5933" b="4163"/>
          <a:stretch/>
        </p:blipFill>
        <p:spPr>
          <a:xfrm>
            <a:off x="0" y="525318"/>
            <a:ext cx="12187890" cy="5065351"/>
          </a:xfrm>
        </p:spPr>
      </p:pic>
      <p:pic>
        <p:nvPicPr>
          <p:cNvPr id="6" name="UWA-Acronym-Hor-CMYK-Rev.png">
            <a:extLst>
              <a:ext uri="{FF2B5EF4-FFF2-40B4-BE49-F238E27FC236}">
                <a16:creationId xmlns:a16="http://schemas.microsoft.com/office/drawing/2014/main" id="{0EB6E6A6-7AD8-03F0-C142-3370748685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56682"/>
            <a:ext cx="1753044" cy="57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E243B1E5-950A-E60C-2A29-0F37B5D69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0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UWA-Acronym-Hor-CMYK-Rev.png">
            <a:extLst>
              <a:ext uri="{FF2B5EF4-FFF2-40B4-BE49-F238E27FC236}">
                <a16:creationId xmlns:a16="http://schemas.microsoft.com/office/drawing/2014/main" id="{707916FF-991F-0894-42FC-7E2E441350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56682"/>
            <a:ext cx="1753044" cy="57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B7A2D0F-33A7-9196-F57A-68860DDD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7ED394-82D7-8075-1067-536D3AECD053}"/>
              </a:ext>
            </a:extLst>
          </p:cNvPr>
          <p:cNvSpPr txBox="1"/>
          <p:nvPr/>
        </p:nvSpPr>
        <p:spPr>
          <a:xfrm>
            <a:off x="1575804" y="5594681"/>
            <a:ext cx="78469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800" dirty="0">
                <a:sym typeface="Source Sans Pro"/>
              </a:rPr>
              <a:t>Stock price in 2-years US Treasury Bond Rate is showing similar trend over time. However, there are no correlation between the stock price and the 10-year Treasury Bond Rate.</a:t>
            </a:r>
          </a:p>
        </p:txBody>
      </p:sp>
      <p:pic>
        <p:nvPicPr>
          <p:cNvPr id="15" name="Content Placeholder 7" descr="A graph of 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5F7288F3-3C47-903D-29F5-B802C21BD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47" y="339988"/>
            <a:ext cx="10250906" cy="512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2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22895" y="512676"/>
            <a:ext cx="5110325" cy="57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AU" sz="3300" dirty="0"/>
              <a:t>Corporate Member</a:t>
            </a:r>
            <a:endParaRPr sz="3300" dirty="0"/>
          </a:p>
        </p:txBody>
      </p:sp>
      <p:sp>
        <p:nvSpPr>
          <p:cNvPr id="163" name="Shape 163"/>
          <p:cNvSpPr/>
          <p:nvPr/>
        </p:nvSpPr>
        <p:spPr>
          <a:xfrm>
            <a:off x="1179996" y="2308783"/>
            <a:ext cx="6078054" cy="1946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634" tIns="17634" rIns="17634" bIns="17634" anchor="ctr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US" sz="1600" i="1" dirty="0" err="1">
                <a:latin typeface="Source Sans Pro" panose="020B0503030403020204" pitchFamily="34" charset="0"/>
                <a:sym typeface="Source Sans Pro"/>
              </a:rPr>
              <a:t>Junnamdata</a:t>
            </a:r>
            <a:r>
              <a:rPr lang="en-US" sz="1600" i="1" dirty="0">
                <a:latin typeface="Source Sans Pro" panose="020B0503030403020204" pitchFamily="34" charset="0"/>
                <a:sym typeface="Source Sans Pro"/>
              </a:rPr>
              <a:t> was established circa 2024: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US" sz="1600" i="1" dirty="0">
                <a:latin typeface="Source Sans Pro" panose="020B0503030403020204" pitchFamily="34" charset="0"/>
                <a:sym typeface="Source Sans Pro"/>
              </a:rPr>
              <a:t>Jun Nam (Founder)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US" sz="1600" i="1" dirty="0">
                <a:latin typeface="Source Sans Pro" panose="020B0503030403020204" pitchFamily="34" charset="0"/>
                <a:sym typeface="Source Sans Pro"/>
              </a:rPr>
              <a:t>Rekha (Chief Data Officer)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US" sz="1600" i="1" dirty="0">
                <a:latin typeface="Source Sans Pro" panose="020B0503030403020204" pitchFamily="34" charset="0"/>
                <a:sym typeface="Source Sans Pro"/>
              </a:rPr>
              <a:t>Bailey (Senior Data Analyst)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US" sz="1600" i="1" dirty="0">
                <a:latin typeface="Source Sans Pro" panose="020B0503030403020204" pitchFamily="34" charset="0"/>
                <a:sym typeface="Source Sans Pro"/>
              </a:rPr>
              <a:t>Yau Shu Wong (Data Analyst)</a:t>
            </a:r>
          </a:p>
        </p:txBody>
      </p:sp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56682"/>
            <a:ext cx="1753044" cy="57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rcRect l="9838" r="9838"/>
          <a:stretch/>
        </p:blipFill>
        <p:spPr>
          <a:xfrm>
            <a:off x="4860739" y="1481786"/>
            <a:ext cx="2891660" cy="3600000"/>
          </a:xfrm>
          <a:prstGeom prst="rect">
            <a:avLst/>
          </a:prstGeom>
        </p:spPr>
      </p:pic>
      <p:pic>
        <p:nvPicPr>
          <p:cNvPr id="1026" name="Picture 2" descr="Profile photo for Jun Nam">
            <a:extLst>
              <a:ext uri="{FF2B5EF4-FFF2-40B4-BE49-F238E27FC236}">
                <a16:creationId xmlns:a16="http://schemas.microsoft.com/office/drawing/2014/main" id="{6AE6A6D0-9F64-E495-CAE1-535F9FB4F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r="36963" b="18139"/>
          <a:stretch/>
        </p:blipFill>
        <p:spPr bwMode="auto">
          <a:xfrm>
            <a:off x="9017316" y="2033799"/>
            <a:ext cx="1272545" cy="16101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163">
            <a:extLst>
              <a:ext uri="{FF2B5EF4-FFF2-40B4-BE49-F238E27FC236}">
                <a16:creationId xmlns:a16="http://schemas.microsoft.com/office/drawing/2014/main" id="{CADFF629-C29C-137A-BB11-11A7D5A3EB00}"/>
              </a:ext>
            </a:extLst>
          </p:cNvPr>
          <p:cNvSpPr/>
          <p:nvPr/>
        </p:nvSpPr>
        <p:spPr>
          <a:xfrm>
            <a:off x="8439032" y="3830972"/>
            <a:ext cx="2499761" cy="1515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634" tIns="17634" rIns="17634" bIns="17634" anchor="ctr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050" b="0" i="1" u="none" strike="noStrike" dirty="0">
                <a:solidFill>
                  <a:srgbClr val="111111"/>
                </a:solidFill>
                <a:effectLst/>
                <a:latin typeface="-apple-system"/>
              </a:rPr>
              <a:t>“If you are shopping for common stocks, choose them the way you would buy groceries, not the way you would buy perfume.”</a:t>
            </a:r>
          </a:p>
          <a:p>
            <a:pPr>
              <a:lnSpc>
                <a:spcPct val="150000"/>
              </a:lnSpc>
              <a:spcBef>
                <a:spcPts val="200"/>
              </a:spcBef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endParaRPr lang="en-AU" sz="1050" i="1" dirty="0">
              <a:solidFill>
                <a:srgbClr val="111111"/>
              </a:solidFill>
              <a:latin typeface="-apple-system"/>
              <a:sym typeface="Source Sans Pro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050" i="1" dirty="0">
                <a:solidFill>
                  <a:srgbClr val="111111"/>
                </a:solidFill>
                <a:latin typeface="-apple-system"/>
                <a:sym typeface="Source Sans Pro"/>
              </a:rPr>
              <a:t>Jun</a:t>
            </a:r>
            <a:endParaRPr lang="en-US" sz="1600" i="1" dirty="0">
              <a:latin typeface="Source Sans Pro" panose="020B0503030403020204" pitchFamily="34" charset="0"/>
              <a:sym typeface="Source Sans Pro"/>
            </a:endParaRPr>
          </a:p>
        </p:txBody>
      </p:sp>
      <p:pic>
        <p:nvPicPr>
          <p:cNvPr id="6" name="Picture 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FA85430-EB6F-F127-A97D-7BAECD3C7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6342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69324"/>
            <a:ext cx="1753044" cy="5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2"/>
          <p:cNvSpPr/>
          <p:nvPr/>
        </p:nvSpPr>
        <p:spPr>
          <a:xfrm>
            <a:off x="624997" y="2198217"/>
            <a:ext cx="4247041" cy="10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US" sz="3300" dirty="0"/>
              <a:t>Stock Profits vs</a:t>
            </a:r>
            <a:br>
              <a:rPr lang="en-US" sz="3300" dirty="0"/>
            </a:br>
            <a:r>
              <a:rPr lang="en-US" sz="3300" dirty="0"/>
              <a:t>Real GDP per Capita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0267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D574C4B9-2F32-A650-190A-05875CAF8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17709" y="1465959"/>
            <a:ext cx="5534024" cy="3926082"/>
          </a:xfrm>
          <a:prstGeom prst="rect">
            <a:avLst/>
          </a:prstGeom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83EE5906-60EC-2C95-29DE-3433D9BC6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6025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10E9F75-C306-B01E-55FE-BC9E28C7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6096000" cy="4585253"/>
          </a:xfrm>
        </p:spPr>
      </p:pic>
      <p:pic>
        <p:nvPicPr>
          <p:cNvPr id="10" name="UWA-Acronym-Hor-CMYK-Rev.png">
            <a:extLst>
              <a:ext uri="{FF2B5EF4-FFF2-40B4-BE49-F238E27FC236}">
                <a16:creationId xmlns:a16="http://schemas.microsoft.com/office/drawing/2014/main" id="{707916FF-991F-0894-42FC-7E2E44135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56682"/>
            <a:ext cx="1753044" cy="57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B7A2D0F-33A7-9196-F57A-68860DDD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2F3B143-5DBE-36B6-5E9B-F635CF2919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6000" y="109455"/>
            <a:ext cx="6096000" cy="4585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19897-A744-E900-6E90-E55B6E70D32C}"/>
              </a:ext>
            </a:extLst>
          </p:cNvPr>
          <p:cNvSpPr txBox="1"/>
          <p:nvPr/>
        </p:nvSpPr>
        <p:spPr>
          <a:xfrm>
            <a:off x="-875488" y="4670643"/>
            <a:ext cx="7846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800" dirty="0">
                <a:sym typeface="Source Sans Pro"/>
              </a:rPr>
              <a:t>The monthly stock profit does not appear to show any correlation with the Quarterly GDP per Capita.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2342F-E964-4EA1-0ED9-5CA3AC159F00}"/>
              </a:ext>
            </a:extLst>
          </p:cNvPr>
          <p:cNvSpPr txBox="1"/>
          <p:nvPr/>
        </p:nvSpPr>
        <p:spPr>
          <a:xfrm>
            <a:off x="5003943" y="4694708"/>
            <a:ext cx="6823099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800" dirty="0">
                <a:sym typeface="Source Sans Pro"/>
              </a:rPr>
              <a:t>The closing stock price vs GDP has a correlation value of 0.99. </a:t>
            </a:r>
          </a:p>
          <a:p>
            <a:pPr lvl="3">
              <a:spcBef>
                <a:spcPts val="1000"/>
              </a:spcBef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800" dirty="0">
                <a:sym typeface="Source Sans Pr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366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69324"/>
            <a:ext cx="1753044" cy="5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2"/>
          <p:cNvSpPr/>
          <p:nvPr/>
        </p:nvSpPr>
        <p:spPr>
          <a:xfrm>
            <a:off x="624997" y="2452132"/>
            <a:ext cx="5911269" cy="57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US" sz="3300" dirty="0"/>
              <a:t>Stock Profits vs US CPI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0267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1" name="Picture 10" descr="A close-up of words&#10;&#10;Description automatically generated">
            <a:extLst>
              <a:ext uri="{FF2B5EF4-FFF2-40B4-BE49-F238E27FC236}">
                <a16:creationId xmlns:a16="http://schemas.microsoft.com/office/drawing/2014/main" id="{A6D9ED00-833D-0213-DE87-EC9C06E6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36266" y="1648504"/>
            <a:ext cx="4733427" cy="3560993"/>
          </a:xfrm>
          <a:prstGeom prst="rect">
            <a:avLst/>
          </a:prstGeom>
        </p:spPr>
      </p:pic>
      <p:pic>
        <p:nvPicPr>
          <p:cNvPr id="13" name="Picture 1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4111B340-D168-A6B7-B119-3FBF505DD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07157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10E9F75-C306-B01E-55FE-BC9E28C7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967" y="0"/>
            <a:ext cx="6090033" cy="4580765"/>
          </a:xfrm>
        </p:spPr>
      </p:pic>
      <p:pic>
        <p:nvPicPr>
          <p:cNvPr id="10" name="UWA-Acronym-Hor-CMYK-Rev.png">
            <a:extLst>
              <a:ext uri="{FF2B5EF4-FFF2-40B4-BE49-F238E27FC236}">
                <a16:creationId xmlns:a16="http://schemas.microsoft.com/office/drawing/2014/main" id="{707916FF-991F-0894-42FC-7E2E44135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56682"/>
            <a:ext cx="1753044" cy="57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B7A2D0F-33A7-9196-F57A-68860DDD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DE19914-D056-93F6-73BB-07A0A9DF82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-8975"/>
            <a:ext cx="6101967" cy="4589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DC5317-1590-BAFF-7F08-2FAB127BAD49}"/>
              </a:ext>
            </a:extLst>
          </p:cNvPr>
          <p:cNvSpPr txBox="1"/>
          <p:nvPr/>
        </p:nvSpPr>
        <p:spPr>
          <a:xfrm>
            <a:off x="-1116119" y="4694350"/>
            <a:ext cx="7846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800" dirty="0">
                <a:sym typeface="Source Sans Pro"/>
              </a:rPr>
              <a:t>The monthly stock profit does not appear to show any correlation with the CPI.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99E0A-62FE-7E86-1E7A-445F7EB62709}"/>
              </a:ext>
            </a:extLst>
          </p:cNvPr>
          <p:cNvSpPr txBox="1"/>
          <p:nvPr/>
        </p:nvSpPr>
        <p:spPr>
          <a:xfrm>
            <a:off x="5003943" y="4694708"/>
            <a:ext cx="6823099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800" dirty="0">
                <a:sym typeface="Source Sans Pro"/>
              </a:rPr>
              <a:t>The closing stock price vs CPI has a correlation value of 0.97. </a:t>
            </a:r>
          </a:p>
          <a:p>
            <a:pPr lvl="3">
              <a:spcBef>
                <a:spcPts val="1000"/>
              </a:spcBef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800" dirty="0">
                <a:sym typeface="Source Sans Pr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7347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69324"/>
            <a:ext cx="1753044" cy="5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2"/>
          <p:cNvSpPr/>
          <p:nvPr/>
        </p:nvSpPr>
        <p:spPr>
          <a:xfrm>
            <a:off x="245666" y="632931"/>
            <a:ext cx="4590926" cy="57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US" sz="3300" dirty="0"/>
              <a:t>Next Step</a:t>
            </a:r>
            <a:endParaRPr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440267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-618263" y="1673381"/>
            <a:ext cx="7079222" cy="3206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Develop a Machine Learning classification algorithm to plot boundaries to predict future possible outcome:</a:t>
            </a:r>
          </a:p>
          <a:p>
            <a:pPr marL="2114550" lvl="4" indent="-285750">
              <a:spcBef>
                <a:spcPts val="1000"/>
              </a:spcBef>
              <a:buFont typeface="Wingdings" pitchFamily="2" charset="2"/>
              <a:buChar char="Ø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Kernel Trick SVM</a:t>
            </a:r>
          </a:p>
          <a:p>
            <a:pPr marL="2114550" lvl="4" indent="-285750">
              <a:spcBef>
                <a:spcPts val="1000"/>
              </a:spcBef>
              <a:buFont typeface="Wingdings" pitchFamily="2" charset="2"/>
              <a:buChar char="Ø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K-Nearest Neighbour model</a:t>
            </a:r>
          </a:p>
          <a:p>
            <a:pPr marL="2114550" lvl="4" indent="-285750">
              <a:spcBef>
                <a:spcPts val="1000"/>
              </a:spcBef>
              <a:buFont typeface="Wingdings" pitchFamily="2" charset="2"/>
              <a:buChar char="Ø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Naive Bayes model</a:t>
            </a:r>
          </a:p>
          <a:p>
            <a:pPr lvl="4">
              <a:spcBef>
                <a:spcPts val="1000"/>
              </a:spcBef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endParaRPr lang="en-AU" sz="1600" dirty="0">
              <a:sym typeface="Source Sans Pro"/>
            </a:endParaRP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endParaRPr lang="en-AU" sz="1600" dirty="0">
              <a:sym typeface="Source Sans Pro"/>
            </a:endParaRP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endParaRPr lang="en-AU" sz="1600" dirty="0">
              <a:sym typeface="Source Sans Pro"/>
            </a:endParaRP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endParaRPr lang="en-AU" sz="1600" dirty="0">
              <a:sym typeface="Source Sans Pro"/>
            </a:endParaRPr>
          </a:p>
        </p:txBody>
      </p:sp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29D7F0D-250A-041C-FD42-2193EEDC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FE34B9C-1D5E-E520-72EA-B3373B9043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02092" y="1212898"/>
            <a:ext cx="4622974" cy="34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2356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4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9577" y="2944505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  <a:latin typeface="UWA" panose="00000500000000000000" pitchFamily="50" charset="0"/>
              </a:rP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22162" y="1874079"/>
            <a:ext cx="184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4000" dirty="0">
              <a:solidFill>
                <a:schemeClr val="bg1"/>
              </a:solidFill>
              <a:latin typeface="UW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31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69324"/>
            <a:ext cx="1753044" cy="5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2"/>
          <p:cNvSpPr/>
          <p:nvPr/>
        </p:nvSpPr>
        <p:spPr>
          <a:xfrm>
            <a:off x="329887" y="620900"/>
            <a:ext cx="4590926" cy="57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US" sz="3300" dirty="0"/>
              <a:t>Project Outline</a:t>
            </a:r>
            <a:endParaRPr sz="3300" dirty="0"/>
          </a:p>
        </p:txBody>
      </p:sp>
      <p:pic>
        <p:nvPicPr>
          <p:cNvPr id="8" name="Picture 7" descr="Close up of Wall Street road sign"/>
          <p:cNvPicPr>
            <a:picLocks noChangeAspect="1"/>
          </p:cNvPicPr>
          <p:nvPr/>
        </p:nvPicPr>
        <p:blipFill>
          <a:blip r:embed="rId4"/>
          <a:srcRect l="14409" r="14409"/>
          <a:stretch/>
        </p:blipFill>
        <p:spPr>
          <a:xfrm>
            <a:off x="6536267" y="-13692"/>
            <a:ext cx="6536524" cy="6885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267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-618263" y="1673381"/>
            <a:ext cx="6096000" cy="2831544"/>
          </a:xfrm>
          <a:prstGeom prst="rect">
            <a:avLst/>
          </a:prstGeom>
        </p:spPr>
        <p:txBody>
          <a:bodyPr>
            <a:spAutoFit/>
          </a:bodyPr>
          <a:lstStyle/>
          <a:p>
            <a:pPr lvl="3">
              <a:spcBef>
                <a:spcPts val="2950"/>
              </a:spcBef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US" sz="1600" b="1" dirty="0">
                <a:sym typeface="Source Sans Pro"/>
              </a:rPr>
              <a:t>Identify the correlations between various US macroeconomic indicators and US stock prices</a:t>
            </a:r>
          </a:p>
          <a:p>
            <a:pPr lvl="3">
              <a:spcBef>
                <a:spcPts val="1000"/>
              </a:spcBef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endParaRPr lang="en-US" sz="1600" b="1" dirty="0">
              <a:sym typeface="Source Sans Pro"/>
            </a:endParaRP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Stock Profits vs Unemployment</a:t>
            </a:r>
            <a:r>
              <a:rPr lang="en-US" sz="1600" dirty="0">
                <a:sym typeface="Source Sans Pro"/>
              </a:rPr>
              <a:t> Rate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Stock Profits vs Federal Interest Rate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Stock Profits vs Bond Rate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Stock Profits vs Real GDP per Capita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Stock Profits vs CPI </a:t>
            </a:r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392BE69-EA8E-3711-A541-8E3145250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681" y="5607324"/>
            <a:ext cx="171923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124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69324"/>
            <a:ext cx="1753044" cy="5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2"/>
          <p:cNvSpPr/>
          <p:nvPr/>
        </p:nvSpPr>
        <p:spPr>
          <a:xfrm>
            <a:off x="329887" y="366985"/>
            <a:ext cx="4590926" cy="10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US" sz="3300" dirty="0"/>
              <a:t>Data Collection, Cleanup, and Exploration Processes</a:t>
            </a:r>
            <a:endParaRPr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440267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-618263" y="1835380"/>
            <a:ext cx="6096000" cy="25750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Common module created to standardise data retrieving process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Selected time range ranges from 2010 to 2019 (pre-covid)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In general, the API data are of high quality. Applied ‘</a:t>
            </a:r>
            <a:r>
              <a:rPr lang="en-AU" sz="1600" dirty="0" err="1">
                <a:sym typeface="Source Sans Pro"/>
              </a:rPr>
              <a:t>dropna</a:t>
            </a:r>
            <a:r>
              <a:rPr lang="en-AU" sz="1600" dirty="0">
                <a:sym typeface="Source Sans Pro"/>
              </a:rPr>
              <a:t>’ to remove empty rows.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Applied exception handling for potential errors.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endParaRPr lang="en-AU" sz="1600" dirty="0">
              <a:sym typeface="Source Sans Pro"/>
            </a:endParaRPr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392BE69-EA8E-3711-A541-8E3145250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681" y="5607324"/>
            <a:ext cx="1719231" cy="900000"/>
          </a:xfrm>
          <a:prstGeom prst="rect">
            <a:avLst/>
          </a:prstGeo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768ED82-3584-1C53-6B03-10BC475EA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827237" y="2347274"/>
            <a:ext cx="4241800" cy="424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24992F-B92C-F95F-AF2E-FE51BB132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913" y="4685034"/>
            <a:ext cx="5511800" cy="647700"/>
          </a:xfrm>
          <a:prstGeom prst="rect">
            <a:avLst/>
          </a:prstGeom>
        </p:spPr>
      </p:pic>
      <p:pic>
        <p:nvPicPr>
          <p:cNvPr id="17" name="Picture 16" descr="A computer code with text on it&#10;&#10;Description automatically generated">
            <a:extLst>
              <a:ext uri="{FF2B5EF4-FFF2-40B4-BE49-F238E27FC236}">
                <a16:creationId xmlns:a16="http://schemas.microsoft.com/office/drawing/2014/main" id="{8C8C66C1-7410-A3A5-299F-9047C8C82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737" y="118092"/>
            <a:ext cx="6591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001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9748-4738-08FF-9DA4-734BBF3A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728E4-F7CB-356C-8E87-889D9AEAD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 links</a:t>
            </a:r>
          </a:p>
        </p:txBody>
      </p:sp>
    </p:spTree>
    <p:extLst>
      <p:ext uri="{BB962C8B-B14F-4D97-AF65-F5344CB8AC3E}">
        <p14:creationId xmlns:p14="http://schemas.microsoft.com/office/powerpoint/2010/main" val="324347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69324"/>
            <a:ext cx="1753044" cy="5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2"/>
          <p:cNvSpPr/>
          <p:nvPr/>
        </p:nvSpPr>
        <p:spPr>
          <a:xfrm>
            <a:off x="329887" y="620900"/>
            <a:ext cx="4590926" cy="57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US" sz="3300" dirty="0"/>
              <a:t>Analysis Approach</a:t>
            </a:r>
            <a:endParaRPr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440267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-618263" y="1673381"/>
            <a:ext cx="5972175" cy="3580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Create panda Data Frames, merge data frames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Compare the stock profits/price against macro economic indices using matplotlib</a:t>
            </a:r>
          </a:p>
          <a:p>
            <a:pPr marL="2114550" lvl="4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Line Plot</a:t>
            </a:r>
          </a:p>
          <a:p>
            <a:pPr marL="2114550" lvl="4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Bar Chart</a:t>
            </a:r>
          </a:p>
          <a:p>
            <a:pPr marL="2114550" lvl="4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Scatter plot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Statistical analysis</a:t>
            </a:r>
          </a:p>
          <a:p>
            <a:pPr marL="2114550" lvl="4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Line Regression</a:t>
            </a:r>
          </a:p>
          <a:p>
            <a:pPr marL="2114550" lvl="4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600" dirty="0">
                <a:sym typeface="Source Sans Pro"/>
              </a:rPr>
              <a:t>Pearson Correlation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endParaRPr lang="en-AU" sz="1600" dirty="0">
              <a:sym typeface="Source Sans Pro"/>
            </a:endParaRPr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392BE69-EA8E-3711-A541-8E3145250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681" y="5607324"/>
            <a:ext cx="1719231" cy="900000"/>
          </a:xfrm>
          <a:prstGeom prst="rect">
            <a:avLst/>
          </a:prstGeom>
        </p:spPr>
      </p:pic>
      <p:pic>
        <p:nvPicPr>
          <p:cNvPr id="9" name="Picture 8" descr="A graph of a price&#10;&#10;Description automatically generated">
            <a:extLst>
              <a:ext uri="{FF2B5EF4-FFF2-40B4-BE49-F238E27FC236}">
                <a16:creationId xmlns:a16="http://schemas.microsoft.com/office/drawing/2014/main" id="{844E9982-E51F-1151-9541-DDDFFE009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756" y="1324229"/>
            <a:ext cx="2528279" cy="1975882"/>
          </a:xfrm>
          <a:prstGeom prst="rect">
            <a:avLst/>
          </a:prstGeom>
        </p:spPr>
      </p:pic>
      <p:pic>
        <p:nvPicPr>
          <p:cNvPr id="11" name="Picture 10" descr="A graph of green bars&#10;&#10;Description automatically generated">
            <a:extLst>
              <a:ext uri="{FF2B5EF4-FFF2-40B4-BE49-F238E27FC236}">
                <a16:creationId xmlns:a16="http://schemas.microsoft.com/office/drawing/2014/main" id="{7EFF0F84-5715-3DC8-4184-E90277E67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8822" y="1435613"/>
            <a:ext cx="2912911" cy="1753113"/>
          </a:xfrm>
          <a:prstGeom prst="rect">
            <a:avLst/>
          </a:prstGeom>
        </p:spPr>
      </p:pic>
      <p:pic>
        <p:nvPicPr>
          <p:cNvPr id="15" name="Picture 1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7ADED77C-A004-D86B-3031-5DEBFD880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534" y="3504304"/>
            <a:ext cx="2267501" cy="1749544"/>
          </a:xfrm>
          <a:prstGeom prst="rect">
            <a:avLst/>
          </a:prstGeom>
        </p:spPr>
      </p:pic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DF4A84F-0BB4-D492-FBE2-3286CBACA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515" y="4114799"/>
            <a:ext cx="2734217" cy="5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016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69324"/>
            <a:ext cx="1753044" cy="5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2"/>
          <p:cNvSpPr/>
          <p:nvPr/>
        </p:nvSpPr>
        <p:spPr>
          <a:xfrm>
            <a:off x="624998" y="2452132"/>
            <a:ext cx="4590926" cy="57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US" sz="3300" dirty="0"/>
              <a:t>Results</a:t>
            </a:r>
          </a:p>
        </p:txBody>
      </p:sp>
      <p:pic>
        <p:nvPicPr>
          <p:cNvPr id="8" name="Picture 7" descr="Calendar page with a pen on top"/>
          <p:cNvPicPr>
            <a:picLocks noChangeAspect="1"/>
          </p:cNvPicPr>
          <p:nvPr/>
        </p:nvPicPr>
        <p:blipFill>
          <a:blip r:embed="rId4"/>
          <a:srcRect l="18356" r="18356"/>
          <a:stretch/>
        </p:blipFill>
        <p:spPr>
          <a:xfrm>
            <a:off x="6536267" y="-13692"/>
            <a:ext cx="6536524" cy="6885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267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392BE69-EA8E-3711-A541-8E3145250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681" y="5607324"/>
            <a:ext cx="171923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2560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WA-Acronym-Hor-CMYK-Re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69324"/>
            <a:ext cx="1753044" cy="57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2"/>
          <p:cNvSpPr/>
          <p:nvPr/>
        </p:nvSpPr>
        <p:spPr>
          <a:xfrm>
            <a:off x="624998" y="2452132"/>
            <a:ext cx="4590926" cy="57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000">
                <a:solidFill>
                  <a:srgbClr val="26318D"/>
                </a:solidFill>
                <a:latin typeface="+mn-lt"/>
                <a:ea typeface="+mn-ea"/>
                <a:cs typeface="+mn-cs"/>
                <a:sym typeface="Source Sans Pro"/>
              </a:defRPr>
            </a:lvl1pPr>
          </a:lstStyle>
          <a:p>
            <a:r>
              <a:rPr lang="en-US" sz="3300" dirty="0"/>
              <a:t>Stock Profits vs Month</a:t>
            </a:r>
          </a:p>
        </p:txBody>
      </p:sp>
      <p:pic>
        <p:nvPicPr>
          <p:cNvPr id="8" name="Picture 7" descr="Calendar page with a pen on top"/>
          <p:cNvPicPr>
            <a:picLocks noChangeAspect="1"/>
          </p:cNvPicPr>
          <p:nvPr/>
        </p:nvPicPr>
        <p:blipFill>
          <a:blip r:embed="rId4"/>
          <a:srcRect l="18356" r="18356"/>
          <a:stretch/>
        </p:blipFill>
        <p:spPr>
          <a:xfrm>
            <a:off x="6536267" y="-13692"/>
            <a:ext cx="6536524" cy="6885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267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392BE69-EA8E-3711-A541-8E3145250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681" y="5607324"/>
            <a:ext cx="171923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5575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2C04F79-1B88-376B-5936-990E8B38C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66" t="5783" r="8149"/>
          <a:stretch/>
        </p:blipFill>
        <p:spPr>
          <a:xfrm>
            <a:off x="6095998" y="1083830"/>
            <a:ext cx="6096002" cy="4510852"/>
          </a:xfrm>
        </p:spPr>
      </p:pic>
      <p:pic>
        <p:nvPicPr>
          <p:cNvPr id="8" name="UWA-Acronym-Hor-CMYK-Rev.png">
            <a:extLst>
              <a:ext uri="{FF2B5EF4-FFF2-40B4-BE49-F238E27FC236}">
                <a16:creationId xmlns:a16="http://schemas.microsoft.com/office/drawing/2014/main" id="{B9323CD0-D6A8-7CB2-6338-8B5AB55038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" y="5756682"/>
            <a:ext cx="1753044" cy="57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F2B20A7-EECD-7765-204C-19824ADB1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487" y="5594682"/>
            <a:ext cx="1719231" cy="9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E7357F-9A36-CB90-D389-7B79120A1FCB}"/>
              </a:ext>
            </a:extLst>
          </p:cNvPr>
          <p:cNvSpPr txBox="1"/>
          <p:nvPr/>
        </p:nvSpPr>
        <p:spPr>
          <a:xfrm>
            <a:off x="-1031487" y="363318"/>
            <a:ext cx="12762570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800" dirty="0">
                <a:sym typeface="Source Sans Pro"/>
              </a:rPr>
              <a:t>If you buy stock in end of May, the probability of the stock profit at the end of June is around 70%.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r>
              <a:rPr lang="en-AU" sz="1800" dirty="0">
                <a:sym typeface="Source Sans Pro"/>
              </a:rPr>
              <a:t>Do not trade in Stock in July as this is the worst performing month on average.</a:t>
            </a:r>
          </a:p>
          <a:p>
            <a:pPr marL="1657350" lvl="3" indent="-285750">
              <a:spcBef>
                <a:spcPts val="1000"/>
              </a:spcBef>
              <a:buFont typeface="Arial" panose="020B0604020202020204" pitchFamily="34" charset="0"/>
              <a:buChar char="•"/>
              <a:defRPr sz="3000">
                <a:latin typeface="+mn-lt"/>
                <a:ea typeface="+mn-ea"/>
                <a:cs typeface="+mn-cs"/>
                <a:sym typeface="Source Sans Pro"/>
              </a:defRPr>
            </a:pPr>
            <a:endParaRPr lang="en-AU" sz="1800" dirty="0">
              <a:sym typeface="Source Sans Pro"/>
            </a:endParaRPr>
          </a:p>
        </p:txBody>
      </p:sp>
      <p:pic>
        <p:nvPicPr>
          <p:cNvPr id="6" name="Picture 5" descr="A graph with green bars&#10;&#10;Description automatically generated">
            <a:extLst>
              <a:ext uri="{FF2B5EF4-FFF2-40B4-BE49-F238E27FC236}">
                <a16:creationId xmlns:a16="http://schemas.microsoft.com/office/drawing/2014/main" id="{A9FA4E8D-27D0-B8E6-608D-2D0140D40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510456"/>
            <a:ext cx="6096000" cy="3657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1CF63F-10E6-EAB2-B1B5-DFE9BCF9B9B9}"/>
              </a:ext>
            </a:extLst>
          </p:cNvPr>
          <p:cNvSpPr/>
          <p:nvPr/>
        </p:nvSpPr>
        <p:spPr>
          <a:xfrm>
            <a:off x="3229200" y="4388400"/>
            <a:ext cx="363600" cy="4289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367948-5964-A13C-7B73-8A84D3E24C96}"/>
              </a:ext>
            </a:extLst>
          </p:cNvPr>
          <p:cNvSpPr/>
          <p:nvPr/>
        </p:nvSpPr>
        <p:spPr>
          <a:xfrm>
            <a:off x="2810107" y="1884556"/>
            <a:ext cx="323386" cy="29327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4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" id="{06AC470F-B2FC-3849-977B-058645040EF1}" vid="{680D5FD6-C583-6E46-856B-AB55A4387B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584</Words>
  <Application>Microsoft Macintosh PowerPoint</Application>
  <PresentationFormat>Widescreen</PresentationFormat>
  <Paragraphs>86</Paragraphs>
  <Slides>25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-apple-system</vt:lpstr>
      <vt:lpstr>Source Sans Pro</vt:lpstr>
      <vt:lpstr>Wingdings</vt:lpstr>
      <vt:lpstr>UWA</vt:lpstr>
      <vt:lpstr>Calibri Light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Yau Shu Wong</dc:creator>
  <cp:lastModifiedBy>Yau Shu Wong</cp:lastModifiedBy>
  <cp:revision>15</cp:revision>
  <cp:lastPrinted>2019-04-04T06:39:47Z</cp:lastPrinted>
  <dcterms:created xsi:type="dcterms:W3CDTF">2024-05-03T12:59:51Z</dcterms:created>
  <dcterms:modified xsi:type="dcterms:W3CDTF">2024-05-06T12:33:44Z</dcterms:modified>
</cp:coreProperties>
</file>